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4"/>
  </p:notes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</p:sldIdLst>
  <p:sldSz cx="18288000" cy="10287000"/>
  <p:notesSz cx="6858000" cy="9144000"/>
  <p:embeddedFontLst>
    <p:embeddedFont>
      <p:font typeface="Coming Soon" charset="1" panose="02000000000000000000"/>
      <p:regular r:id="rId6"/>
    </p:embeddedFont>
    <p:embeddedFont>
      <p:font typeface="Playfair Display" charset="1" panose="00000500000000000000"/>
      <p:regular r:id="rId7"/>
    </p:embeddedFont>
    <p:embeddedFont>
      <p:font typeface="Playfair Display Bold" charset="1" panose="00000800000000000000"/>
      <p:regular r:id="rId8"/>
    </p:embeddedFont>
    <p:embeddedFont>
      <p:font typeface="Playfair Display Italics" charset="1" panose="00000500000000000000"/>
      <p:regular r:id="rId9"/>
    </p:embeddedFont>
    <p:embeddedFont>
      <p:font typeface="Playfair Display Bold Italics" charset="1" panose="00000800000000000000"/>
      <p:regular r:id="rId10"/>
    </p:embeddedFont>
    <p:embeddedFont>
      <p:font typeface="Arimo" charset="1" panose="020B0604020202020204"/>
      <p:regular r:id="rId11"/>
    </p:embeddedFont>
    <p:embeddedFont>
      <p:font typeface="Arimo Bold" charset="1" panose="020B0704020202020204"/>
      <p:regular r:id="rId12"/>
    </p:embeddedFont>
    <p:embeddedFont>
      <p:font typeface="Arimo Italics" charset="1" panose="020B0604020202090204"/>
      <p:regular r:id="rId13"/>
    </p:embeddedFont>
    <p:embeddedFont>
      <p:font typeface="Arimo Bold Italics" charset="1" panose="020B0704020202090204"/>
      <p:regular r:id="rId14"/>
    </p:embeddedFont>
    <p:embeddedFont>
      <p:font typeface="Courier Prime" charset="1" panose="00000509000000000000"/>
      <p:regular r:id="rId15"/>
    </p:embeddedFont>
    <p:embeddedFont>
      <p:font typeface="Courier Prime Bold" charset="1" panose="00000809000000000000"/>
      <p:regular r:id="rId16"/>
    </p:embeddedFont>
    <p:embeddedFont>
      <p:font typeface="Courier Prime Italics" charset="1" panose="00000509000000000000"/>
      <p:regular r:id="rId17"/>
    </p:embeddedFont>
    <p:embeddedFont>
      <p:font typeface="Courier Prime Bold Italics" charset="1" panose="00000809000000000000"/>
      <p:regular r:id="rId18"/>
    </p:embeddedFont>
    <p:embeddedFont>
      <p:font typeface="Sulu Script" charset="1" panose="000000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slides/slide1.xml" Type="http://schemas.openxmlformats.org/officeDocument/2006/relationships/slide"/><Relationship Id="rId21" Target="slides/slide2.xml" Type="http://schemas.openxmlformats.org/officeDocument/2006/relationships/slide"/><Relationship Id="rId22" Target="slides/slide3.xml" Type="http://schemas.openxmlformats.org/officeDocument/2006/relationships/slide"/><Relationship Id="rId23" Target="slides/slide4.xml" Type="http://schemas.openxmlformats.org/officeDocument/2006/relationships/slide"/><Relationship Id="rId24" Target="slides/slide5.xml" Type="http://schemas.openxmlformats.org/officeDocument/2006/relationships/slide"/><Relationship Id="rId25" Target="slides/slide6.xml" Type="http://schemas.openxmlformats.org/officeDocument/2006/relationships/slide"/><Relationship Id="rId26" Target="slides/slide7.xml" Type="http://schemas.openxmlformats.org/officeDocument/2006/relationships/slide"/><Relationship Id="rId27" Target="slides/slide8.xml" Type="http://schemas.openxmlformats.org/officeDocument/2006/relationships/slide"/><Relationship Id="rId28" Target="slides/slide9.xml" Type="http://schemas.openxmlformats.org/officeDocument/2006/relationships/slide"/><Relationship Id="rId29" Target="slides/slide10.xml" Type="http://schemas.openxmlformats.org/officeDocument/2006/relationships/slide"/><Relationship Id="rId3" Target="viewProps.xml" Type="http://schemas.openxmlformats.org/officeDocument/2006/relationships/viewProps"/><Relationship Id="rId30" Target="slides/slide11.xml" Type="http://schemas.openxmlformats.org/officeDocument/2006/relationships/slide"/><Relationship Id="rId31" Target="slides/slide12.xml" Type="http://schemas.openxmlformats.org/officeDocument/2006/relationships/slide"/><Relationship Id="rId32" Target="slides/slide13.xml" Type="http://schemas.openxmlformats.org/officeDocument/2006/relationships/slide"/><Relationship Id="rId33" Target="slides/slide14.xml" Type="http://schemas.openxmlformats.org/officeDocument/2006/relationships/slide"/><Relationship Id="rId34" Target="notesMasters/notesMaster1.xml" Type="http://schemas.openxmlformats.org/officeDocument/2006/relationships/notesMaster"/><Relationship Id="rId35" Target="theme/theme2.xml" Type="http://schemas.openxmlformats.org/officeDocument/2006/relationships/theme"/><Relationship Id="rId36" Target="notesSlides/notesSlide1.xml" Type="http://schemas.openxmlformats.org/officeDocument/2006/relationships/notesSlide"/><Relationship Id="rId37" Target="notesSlides/notesSlide2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52.png" Type="http://schemas.openxmlformats.org/officeDocument/2006/relationships/image"/><Relationship Id="rId6" Target="../media/image53.svg" Type="http://schemas.openxmlformats.org/officeDocument/2006/relationships/image"/><Relationship Id="rId7" Target="../media/image54.png" Type="http://schemas.openxmlformats.org/officeDocument/2006/relationships/image"/><Relationship Id="rId8" Target="../media/image55.png" Type="http://schemas.openxmlformats.org/officeDocument/2006/relationships/image"/><Relationship Id="rId9" Target="../media/image56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66.png" Type="http://schemas.openxmlformats.org/officeDocument/2006/relationships/image"/><Relationship Id="rId4" Target="../media/image67.svg" Type="http://schemas.openxmlformats.org/officeDocument/2006/relationships/image"/><Relationship Id="rId5" Target="../media/image68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8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4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2" Target="../media/image8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4.png" Type="http://schemas.openxmlformats.org/officeDocument/2006/relationships/image"/><Relationship Id="rId6" Target="../media/image6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1.pn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svg" Type="http://schemas.openxmlformats.org/officeDocument/2006/relationships/image"/><Relationship Id="rId2" Target="../media/image2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.png" Type="http://schemas.openxmlformats.org/officeDocument/2006/relationships/image"/><Relationship Id="rId8" Target="../media/image41.jpeg" Type="http://schemas.openxmlformats.org/officeDocument/2006/relationships/image"/><Relationship Id="rId9" Target="https://youtu.be/eK4YaqCwZb0" TargetMode="External" Type="http://schemas.openxmlformats.org/officeDocument/2006/relationships/video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.pn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4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svg" Type="http://schemas.openxmlformats.org/officeDocument/2006/relationships/image"/><Relationship Id="rId7" Target="../media/image49.pn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24380" y="7496232"/>
            <a:ext cx="10004563" cy="4221103"/>
          </a:xfrm>
          <a:custGeom>
            <a:avLst/>
            <a:gdLst/>
            <a:ahLst/>
            <a:cxnLst/>
            <a:rect r="r" b="b" t="t" l="l"/>
            <a:pathLst>
              <a:path h="4221103" w="10004563">
                <a:moveTo>
                  <a:pt x="0" y="0"/>
                </a:moveTo>
                <a:lnTo>
                  <a:pt x="10004563" y="0"/>
                </a:lnTo>
                <a:lnTo>
                  <a:pt x="10004563" y="4221103"/>
                </a:lnTo>
                <a:lnTo>
                  <a:pt x="0" y="422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1133" y="-4420485"/>
            <a:ext cx="8021495" cy="8229600"/>
          </a:xfrm>
          <a:custGeom>
            <a:avLst/>
            <a:gdLst/>
            <a:ahLst/>
            <a:cxnLst/>
            <a:rect r="r" b="b" t="t" l="l"/>
            <a:pathLst>
              <a:path h="8229600" w="8021495">
                <a:moveTo>
                  <a:pt x="0" y="0"/>
                </a:moveTo>
                <a:lnTo>
                  <a:pt x="8021495" y="0"/>
                </a:lnTo>
                <a:lnTo>
                  <a:pt x="80214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657523" y="-1994914"/>
            <a:ext cx="7344918" cy="8229600"/>
          </a:xfrm>
          <a:custGeom>
            <a:avLst/>
            <a:gdLst/>
            <a:ahLst/>
            <a:cxnLst/>
            <a:rect r="r" b="b" t="t" l="l"/>
            <a:pathLst>
              <a:path h="8229600" w="7344918">
                <a:moveTo>
                  <a:pt x="0" y="0"/>
                </a:moveTo>
                <a:lnTo>
                  <a:pt x="7344918" y="0"/>
                </a:lnTo>
                <a:lnTo>
                  <a:pt x="73449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923342" y="7496232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4666667" y="-3468891"/>
            <a:ext cx="9333335" cy="8229600"/>
          </a:xfrm>
          <a:custGeom>
            <a:avLst/>
            <a:gdLst/>
            <a:ahLst/>
            <a:cxnLst/>
            <a:rect r="r" b="b" t="t" l="l"/>
            <a:pathLst>
              <a:path h="8229600" w="9333335">
                <a:moveTo>
                  <a:pt x="0" y="0"/>
                </a:moveTo>
                <a:lnTo>
                  <a:pt x="9333334" y="0"/>
                </a:lnTo>
                <a:lnTo>
                  <a:pt x="9333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5588" y="-2299237"/>
            <a:ext cx="5060219" cy="4598474"/>
          </a:xfrm>
          <a:custGeom>
            <a:avLst/>
            <a:gdLst/>
            <a:ahLst/>
            <a:cxnLst/>
            <a:rect r="r" b="b" t="t" l="l"/>
            <a:pathLst>
              <a:path h="4598474" w="5060219">
                <a:moveTo>
                  <a:pt x="0" y="0"/>
                </a:moveTo>
                <a:lnTo>
                  <a:pt x="5060219" y="0"/>
                </a:lnTo>
                <a:lnTo>
                  <a:pt x="5060219" y="4598474"/>
                </a:lnTo>
                <a:lnTo>
                  <a:pt x="0" y="45984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73272" y="-3315018"/>
            <a:ext cx="7509510" cy="8229600"/>
          </a:xfrm>
          <a:custGeom>
            <a:avLst/>
            <a:gdLst/>
            <a:ahLst/>
            <a:cxnLst/>
            <a:rect r="r" b="b" t="t" l="l"/>
            <a:pathLst>
              <a:path h="8229600" w="750951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738397" y="4503234"/>
            <a:ext cx="8766551" cy="8229600"/>
          </a:xfrm>
          <a:custGeom>
            <a:avLst/>
            <a:gdLst/>
            <a:ahLst/>
            <a:cxnLst/>
            <a:rect r="r" b="b" t="t" l="l"/>
            <a:pathLst>
              <a:path h="8229600" w="8766551">
                <a:moveTo>
                  <a:pt x="0" y="0"/>
                </a:moveTo>
                <a:lnTo>
                  <a:pt x="8766551" y="0"/>
                </a:lnTo>
                <a:lnTo>
                  <a:pt x="8766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0" y="1839739"/>
            <a:ext cx="18227241" cy="4502746"/>
            <a:chOff x="0" y="0"/>
            <a:chExt cx="24302988" cy="6003661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171450"/>
              <a:ext cx="24302988" cy="451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509"/>
                </a:lnSpc>
              </a:pPr>
              <a:r>
                <a:rPr lang="en-US" sz="6999">
                  <a:solidFill>
                    <a:srgbClr val="4D4279"/>
                  </a:solidFill>
                  <a:latin typeface="Playfair Display"/>
                </a:rPr>
                <a:t>Mindfulness y Meditación: el mejor antídoto para el manejo del estrés, la ansiedad y las emociones difíciles.</a:t>
              </a:r>
            </a:p>
            <a:p>
              <a:pPr algn="ctr" marL="0" indent="0" lvl="0">
                <a:lnSpc>
                  <a:spcPts val="650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4D4279"/>
                  </a:solidFill>
                  <a:latin typeface="Playfair Display"/>
                </a:rPr>
                <a:t> 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5123128"/>
              <a:ext cx="24302988" cy="8805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4D4279"/>
                  </a:solidFill>
                  <a:latin typeface="Coming Soon"/>
                </a:rPr>
                <a:t>ELISA I. SERRANO BORREGO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260965" y="6937893"/>
            <a:ext cx="6630508" cy="2977701"/>
          </a:xfrm>
          <a:custGeom>
            <a:avLst/>
            <a:gdLst/>
            <a:ahLst/>
            <a:cxnLst/>
            <a:rect r="r" b="b" t="t" l="l"/>
            <a:pathLst>
              <a:path h="2977701" w="6630508">
                <a:moveTo>
                  <a:pt x="0" y="0"/>
                </a:moveTo>
                <a:lnTo>
                  <a:pt x="6630507" y="0"/>
                </a:lnTo>
                <a:lnTo>
                  <a:pt x="6630507" y="2977701"/>
                </a:lnTo>
                <a:lnTo>
                  <a:pt x="0" y="2977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352157" y="3960193"/>
            <a:ext cx="4157953" cy="5955401"/>
          </a:xfrm>
          <a:custGeom>
            <a:avLst/>
            <a:gdLst/>
            <a:ahLst/>
            <a:cxnLst/>
            <a:rect r="r" b="b" t="t" l="l"/>
            <a:pathLst>
              <a:path h="5955401" w="4157953">
                <a:moveTo>
                  <a:pt x="0" y="0"/>
                </a:moveTo>
                <a:lnTo>
                  <a:pt x="4157953" y="0"/>
                </a:lnTo>
                <a:lnTo>
                  <a:pt x="4157953" y="5955401"/>
                </a:lnTo>
                <a:lnTo>
                  <a:pt x="0" y="5955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37318" y="8516871"/>
            <a:ext cx="10004563" cy="4221103"/>
          </a:xfrm>
          <a:custGeom>
            <a:avLst/>
            <a:gdLst/>
            <a:ahLst/>
            <a:cxnLst/>
            <a:rect r="r" b="b" t="t" l="l"/>
            <a:pathLst>
              <a:path h="4221103" w="10004563">
                <a:moveTo>
                  <a:pt x="0" y="0"/>
                </a:moveTo>
                <a:lnTo>
                  <a:pt x="10004563" y="0"/>
                </a:lnTo>
                <a:lnTo>
                  <a:pt x="10004563" y="4221104"/>
                </a:lnTo>
                <a:lnTo>
                  <a:pt x="0" y="4221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1133" y="-4420485"/>
            <a:ext cx="8021495" cy="8229600"/>
          </a:xfrm>
          <a:custGeom>
            <a:avLst/>
            <a:gdLst/>
            <a:ahLst/>
            <a:cxnLst/>
            <a:rect r="r" b="b" t="t" l="l"/>
            <a:pathLst>
              <a:path h="8229600" w="8021495">
                <a:moveTo>
                  <a:pt x="0" y="0"/>
                </a:moveTo>
                <a:lnTo>
                  <a:pt x="8021495" y="0"/>
                </a:lnTo>
                <a:lnTo>
                  <a:pt x="80214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666667" y="-3468891"/>
            <a:ext cx="9333335" cy="8229600"/>
          </a:xfrm>
          <a:custGeom>
            <a:avLst/>
            <a:gdLst/>
            <a:ahLst/>
            <a:cxnLst/>
            <a:rect r="r" b="b" t="t" l="l"/>
            <a:pathLst>
              <a:path h="8229600" w="9333335">
                <a:moveTo>
                  <a:pt x="0" y="0"/>
                </a:moveTo>
                <a:lnTo>
                  <a:pt x="9333334" y="0"/>
                </a:lnTo>
                <a:lnTo>
                  <a:pt x="9333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0119" y="3092466"/>
            <a:ext cx="6762081" cy="4917877"/>
          </a:xfrm>
          <a:custGeom>
            <a:avLst/>
            <a:gdLst/>
            <a:ahLst/>
            <a:cxnLst/>
            <a:rect r="r" b="b" t="t" l="l"/>
            <a:pathLst>
              <a:path h="4917877" w="6762081">
                <a:moveTo>
                  <a:pt x="0" y="0"/>
                </a:moveTo>
                <a:lnTo>
                  <a:pt x="6762081" y="0"/>
                </a:lnTo>
                <a:lnTo>
                  <a:pt x="6762081" y="4917878"/>
                </a:lnTo>
                <a:lnTo>
                  <a:pt x="0" y="4917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2657" y="7474803"/>
            <a:ext cx="6108469" cy="2672455"/>
          </a:xfrm>
          <a:custGeom>
            <a:avLst/>
            <a:gdLst/>
            <a:ahLst/>
            <a:cxnLst/>
            <a:rect r="r" b="b" t="t" l="l"/>
            <a:pathLst>
              <a:path h="2672455" w="6108469">
                <a:moveTo>
                  <a:pt x="0" y="0"/>
                </a:moveTo>
                <a:lnTo>
                  <a:pt x="6108469" y="0"/>
                </a:lnTo>
                <a:lnTo>
                  <a:pt x="6108469" y="2672455"/>
                </a:lnTo>
                <a:lnTo>
                  <a:pt x="0" y="26724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42189" y="7017603"/>
            <a:ext cx="1994821" cy="2971800"/>
          </a:xfrm>
          <a:custGeom>
            <a:avLst/>
            <a:gdLst/>
            <a:ahLst/>
            <a:cxnLst/>
            <a:rect r="r" b="b" t="t" l="l"/>
            <a:pathLst>
              <a:path h="2971800" w="1994821">
                <a:moveTo>
                  <a:pt x="0" y="0"/>
                </a:moveTo>
                <a:lnTo>
                  <a:pt x="1994821" y="0"/>
                </a:lnTo>
                <a:lnTo>
                  <a:pt x="1994821" y="2971800"/>
                </a:lnTo>
                <a:lnTo>
                  <a:pt x="0" y="2971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878843" y="4847047"/>
            <a:ext cx="7121512" cy="1979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1"/>
              </a:lnSpc>
            </a:pPr>
            <a:r>
              <a:rPr lang="en-US" sz="5694">
                <a:solidFill>
                  <a:srgbClr val="4D4279"/>
                </a:solidFill>
                <a:latin typeface="Playfair Display"/>
              </a:rPr>
              <a:t>Dolor X Resistencia= Sufrimiento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381211" y="-56130"/>
            <a:ext cx="18288000" cy="367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4D4279"/>
                </a:solidFill>
                <a:latin typeface="Playfair Display"/>
              </a:rPr>
              <a:t>La felicidad y el sufrimiento están en la mente.</a:t>
            </a:r>
          </a:p>
          <a:p>
            <a:pPr algn="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Playfair Display Bold"/>
              </a:rPr>
              <a:t>-Buda.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22657" y="3048000"/>
            <a:ext cx="8841563" cy="209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4D4279"/>
                </a:solidFill>
                <a:latin typeface="Playfair Display"/>
              </a:rPr>
              <a:t>Dolor  o sufrimientoPrimario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08496" y="6903303"/>
            <a:ext cx="8154293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4D4279"/>
                </a:solidFill>
                <a:latin typeface="Playfair Display"/>
              </a:rPr>
              <a:t>Sufrimiento Secundario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9973429" y="2584611"/>
            <a:ext cx="4845562" cy="2176098"/>
          </a:xfrm>
          <a:custGeom>
            <a:avLst/>
            <a:gdLst/>
            <a:ahLst/>
            <a:cxnLst/>
            <a:rect r="r" b="b" t="t" l="l"/>
            <a:pathLst>
              <a:path h="2176098" w="4845562">
                <a:moveTo>
                  <a:pt x="0" y="0"/>
                </a:moveTo>
                <a:lnTo>
                  <a:pt x="4845562" y="0"/>
                </a:lnTo>
                <a:lnTo>
                  <a:pt x="4845562" y="2176098"/>
                </a:lnTo>
                <a:lnTo>
                  <a:pt x="0" y="2176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5381" y="7084666"/>
            <a:ext cx="3245885" cy="2389878"/>
          </a:xfrm>
          <a:custGeom>
            <a:avLst/>
            <a:gdLst/>
            <a:ahLst/>
            <a:cxnLst/>
            <a:rect r="r" b="b" t="t" l="l"/>
            <a:pathLst>
              <a:path h="2389878" w="3245885">
                <a:moveTo>
                  <a:pt x="0" y="0"/>
                </a:moveTo>
                <a:lnTo>
                  <a:pt x="3245885" y="0"/>
                </a:lnTo>
                <a:lnTo>
                  <a:pt x="3245885" y="2389877"/>
                </a:lnTo>
                <a:lnTo>
                  <a:pt x="0" y="2389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84" t="0" r="-5884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62427"/>
            <a:ext cx="18288000" cy="621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En Resumen: cuando tenemos alguna emoción o pensamiento desagradable solemos manipular la experiencia a través de las siguientes estrategias de control:</a:t>
            </a:r>
          </a:p>
          <a:p>
            <a:pPr>
              <a:lnSpc>
                <a:spcPts val="4033"/>
              </a:lnSpc>
            </a:pPr>
          </a:p>
          <a:p>
            <a:pPr>
              <a:lnSpc>
                <a:spcPts val="4033"/>
              </a:lnSpc>
            </a:pPr>
          </a:p>
          <a:p>
            <a:pPr algn="ctr">
              <a:lnSpc>
                <a:spcPts val="4033"/>
              </a:lnSpc>
            </a:pPr>
          </a:p>
          <a:p>
            <a:pPr algn="ctr">
              <a:lnSpc>
                <a:spcPts val="4033"/>
              </a:lnSpc>
            </a:pPr>
          </a:p>
          <a:p>
            <a:pPr algn="ctr">
              <a:lnSpc>
                <a:spcPts val="5599"/>
              </a:lnSpc>
            </a:pPr>
          </a:p>
          <a:p>
            <a:pPr algn="ctr">
              <a:lnSpc>
                <a:spcPts val="5599"/>
              </a:lnSpc>
            </a:pPr>
          </a:p>
          <a:p>
            <a:pPr algn="ctr">
              <a:lnSpc>
                <a:spcPts val="559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351248" y="7608561"/>
            <a:ext cx="4129409" cy="2823483"/>
          </a:xfrm>
          <a:custGeom>
            <a:avLst/>
            <a:gdLst/>
            <a:ahLst/>
            <a:cxnLst/>
            <a:rect r="r" b="b" t="t" l="l"/>
            <a:pathLst>
              <a:path h="2823483" w="4129409">
                <a:moveTo>
                  <a:pt x="0" y="0"/>
                </a:moveTo>
                <a:lnTo>
                  <a:pt x="4129409" y="0"/>
                </a:lnTo>
                <a:lnTo>
                  <a:pt x="4129409" y="2823484"/>
                </a:lnTo>
                <a:lnTo>
                  <a:pt x="0" y="282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637748" y="2322739"/>
            <a:ext cx="9650252" cy="7084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4D4279"/>
                </a:solidFill>
                <a:latin typeface="Playfair Display Bold"/>
              </a:rPr>
              <a:t>Lucha</a:t>
            </a:r>
          </a:p>
          <a:p>
            <a:pPr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4D4279"/>
                </a:solidFill>
                <a:latin typeface="Playfair Display"/>
              </a:rPr>
              <a:t>Suprimir: quieriendo cobatir cualquier pensamiento desagradable por uno agradable.</a:t>
            </a:r>
          </a:p>
          <a:p>
            <a:pPr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4D4279"/>
                </a:solidFill>
                <a:latin typeface="Playfair Display"/>
              </a:rPr>
              <a:t>Discutir: discutiendo con nuestros pensamientos, intentando razonar, negociar, etc.</a:t>
            </a:r>
          </a:p>
          <a:p>
            <a:pPr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4D4279"/>
                </a:solidFill>
                <a:latin typeface="Playfair Display"/>
              </a:rPr>
              <a:t>Hacerse cargo: enviándonos sms como "espabila", "anímate" para hacernos cargo de la situación.</a:t>
            </a:r>
          </a:p>
          <a:p>
            <a:pPr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4D4279"/>
                </a:solidFill>
                <a:latin typeface="Playfair Display"/>
              </a:rPr>
              <a:t>Obligarse: obligándonos a sentirnos de otro modo y sintiéndonos culpables por sentirmos como nos sentimos</a:t>
            </a:r>
          </a:p>
          <a:p>
            <a:pPr algn="ctr">
              <a:lnSpc>
                <a:spcPts val="6078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102979" y="2398939"/>
            <a:ext cx="361660" cy="4114800"/>
          </a:xfrm>
          <a:custGeom>
            <a:avLst/>
            <a:gdLst/>
            <a:ahLst/>
            <a:cxnLst/>
            <a:rect r="r" b="b" t="t" l="l"/>
            <a:pathLst>
              <a:path h="4114800" w="361660">
                <a:moveTo>
                  <a:pt x="0" y="0"/>
                </a:moveTo>
                <a:lnTo>
                  <a:pt x="361659" y="0"/>
                </a:lnTo>
                <a:lnTo>
                  <a:pt x="361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02979" y="6690176"/>
            <a:ext cx="361660" cy="4114800"/>
          </a:xfrm>
          <a:custGeom>
            <a:avLst/>
            <a:gdLst/>
            <a:ahLst/>
            <a:cxnLst/>
            <a:rect r="r" b="b" t="t" l="l"/>
            <a:pathLst>
              <a:path h="4114800" w="361660">
                <a:moveTo>
                  <a:pt x="0" y="0"/>
                </a:moveTo>
                <a:lnTo>
                  <a:pt x="361659" y="0"/>
                </a:lnTo>
                <a:lnTo>
                  <a:pt x="361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394265" y="1795747"/>
            <a:ext cx="1044489" cy="603192"/>
          </a:xfrm>
          <a:custGeom>
            <a:avLst/>
            <a:gdLst/>
            <a:ahLst/>
            <a:cxnLst/>
            <a:rect r="r" b="b" t="t" l="l"/>
            <a:pathLst>
              <a:path h="603192" w="1044489">
                <a:moveTo>
                  <a:pt x="0" y="0"/>
                </a:moveTo>
                <a:lnTo>
                  <a:pt x="1044489" y="0"/>
                </a:lnTo>
                <a:lnTo>
                  <a:pt x="1044489" y="603192"/>
                </a:lnTo>
                <a:lnTo>
                  <a:pt x="0" y="603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3086" y="2271289"/>
            <a:ext cx="7896783" cy="6476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4D4279"/>
                </a:solidFill>
                <a:latin typeface="Playfair Display Bold"/>
              </a:rPr>
              <a:t>Huida</a:t>
            </a:r>
          </a:p>
          <a:p>
            <a:pPr algn="ctr" marL="820412" indent="-410206" lvl="1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4D4279"/>
                </a:solidFill>
                <a:latin typeface="Playfair Display"/>
              </a:rPr>
              <a:t>Escapar o evitar hacer algo que me desagr</a:t>
            </a:r>
            <a:r>
              <a:rPr lang="en-US" sz="3799">
                <a:solidFill>
                  <a:srgbClr val="4D4279"/>
                </a:solidFill>
                <a:latin typeface="Playfair Display"/>
              </a:rPr>
              <a:t>ada</a:t>
            </a:r>
          </a:p>
          <a:p>
            <a:pPr algn="ctr" marL="820412" indent="-410206" lvl="1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4D4279"/>
                </a:solidFill>
                <a:latin typeface="Playfair Display"/>
              </a:rPr>
              <a:t>Distrarse: abusosando de TV, de móvil, de trabajar,</a:t>
            </a:r>
          </a:p>
          <a:p>
            <a:pPr algn="ctr" marL="820412" indent="-410206" lvl="1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4D4279"/>
                </a:solidFill>
                <a:latin typeface="Playfair Display"/>
              </a:rPr>
              <a:t>Desconectar: a través de drogas, fármacos, comida, viajes</a:t>
            </a:r>
          </a:p>
          <a:p>
            <a:pPr algn="ctr">
              <a:lnSpc>
                <a:spcPts val="7218"/>
              </a:lnSpc>
            </a:pPr>
          </a:p>
          <a:p>
            <a:pPr algn="ctr">
              <a:lnSpc>
                <a:spcPts val="7218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666667" y="-3468891"/>
            <a:ext cx="9333335" cy="8229600"/>
          </a:xfrm>
          <a:custGeom>
            <a:avLst/>
            <a:gdLst/>
            <a:ahLst/>
            <a:cxnLst/>
            <a:rect r="r" b="b" t="t" l="l"/>
            <a:pathLst>
              <a:path h="8229600" w="9333335">
                <a:moveTo>
                  <a:pt x="0" y="0"/>
                </a:moveTo>
                <a:lnTo>
                  <a:pt x="9333334" y="0"/>
                </a:lnTo>
                <a:lnTo>
                  <a:pt x="9333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4339" y="5835478"/>
            <a:ext cx="6199322" cy="4114800"/>
          </a:xfrm>
          <a:custGeom>
            <a:avLst/>
            <a:gdLst/>
            <a:ahLst/>
            <a:cxnLst/>
            <a:rect r="r" b="b" t="t" l="l"/>
            <a:pathLst>
              <a:path h="4114800" w="6199322">
                <a:moveTo>
                  <a:pt x="0" y="0"/>
                </a:moveTo>
                <a:lnTo>
                  <a:pt x="6199322" y="0"/>
                </a:lnTo>
                <a:lnTo>
                  <a:pt x="6199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63751" y="69173"/>
            <a:ext cx="14360498" cy="3470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4D4279"/>
                </a:solidFill>
                <a:latin typeface="Playfair Display"/>
              </a:rPr>
              <a:t>¿Para qué meditar entonces?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46647" y="4942522"/>
            <a:ext cx="14794706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Meditación Espacio de Afrontamiento con espacio de respiración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58445" y="-655234"/>
            <a:ext cx="5218861" cy="5798734"/>
          </a:xfrm>
          <a:custGeom>
            <a:avLst/>
            <a:gdLst/>
            <a:ahLst/>
            <a:cxnLst/>
            <a:rect r="r" b="b" t="t" l="l"/>
            <a:pathLst>
              <a:path h="5798734" w="5218861">
                <a:moveTo>
                  <a:pt x="0" y="0"/>
                </a:moveTo>
                <a:lnTo>
                  <a:pt x="5218861" y="0"/>
                </a:lnTo>
                <a:lnTo>
                  <a:pt x="5218861" y="5798734"/>
                </a:lnTo>
                <a:lnTo>
                  <a:pt x="0" y="5798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48995" y="1629016"/>
            <a:ext cx="4924991" cy="3801043"/>
          </a:xfrm>
          <a:custGeom>
            <a:avLst/>
            <a:gdLst/>
            <a:ahLst/>
            <a:cxnLst/>
            <a:rect r="r" b="b" t="t" l="l"/>
            <a:pathLst>
              <a:path h="3801043" w="4924991">
                <a:moveTo>
                  <a:pt x="0" y="0"/>
                </a:moveTo>
                <a:lnTo>
                  <a:pt x="4924991" y="0"/>
                </a:lnTo>
                <a:lnTo>
                  <a:pt x="4924991" y="3801043"/>
                </a:lnTo>
                <a:lnTo>
                  <a:pt x="0" y="38010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73986" y="8137583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10342" y="3551839"/>
            <a:ext cx="1768263" cy="1403559"/>
          </a:xfrm>
          <a:custGeom>
            <a:avLst/>
            <a:gdLst/>
            <a:ahLst/>
            <a:cxnLst/>
            <a:rect r="r" b="b" t="t" l="l"/>
            <a:pathLst>
              <a:path h="1403559" w="1768263">
                <a:moveTo>
                  <a:pt x="0" y="0"/>
                </a:moveTo>
                <a:lnTo>
                  <a:pt x="1768263" y="0"/>
                </a:lnTo>
                <a:lnTo>
                  <a:pt x="1768263" y="1403559"/>
                </a:lnTo>
                <a:lnTo>
                  <a:pt x="0" y="1403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7209" y="372155"/>
            <a:ext cx="17577486" cy="2787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>
                <a:solidFill>
                  <a:srgbClr val="4D4279"/>
                </a:solidFill>
                <a:latin typeface="Playfair Display"/>
              </a:rPr>
              <a:t>Vivir en equilibrio y en plenitud está al alcance de tu mano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776942" y="3583694"/>
            <a:ext cx="3190934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4D4279"/>
                </a:solidFill>
                <a:latin typeface="Playfair Display Bold"/>
              </a:rPr>
              <a:t>Modo ser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48995" y="3102655"/>
            <a:ext cx="1666650" cy="1150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77"/>
              </a:lnSpc>
            </a:pPr>
            <a:r>
              <a:rPr lang="en-US" sz="3341">
                <a:solidFill>
                  <a:srgbClr val="4D4279"/>
                </a:solidFill>
                <a:latin typeface="Playfair Display Bold"/>
              </a:rPr>
              <a:t>Modo hacer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4515803"/>
            <a:ext cx="18288000" cy="4899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Te propongo.......</a:t>
            </a:r>
          </a:p>
          <a:p>
            <a:pPr algn="ctr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Que elijas una actividad cotidiana que vayas a realizar prestando atención, poniendo los cinco sentidos.</a:t>
            </a:r>
          </a:p>
          <a:p>
            <a:pPr algn="ctr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Que realices las micro meditaciones que te he facilitado a lo largo de la semana próxima: </a:t>
            </a:r>
          </a:p>
          <a:p>
            <a:pPr algn="ctr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Leas el siguiente texto para ver qué te suscita el mismo.</a:t>
            </a:r>
          </a:p>
          <a:p>
            <a:pPr algn="ctr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Hagas el siguiente diario de sensaciones agradables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87279" y="2360601"/>
            <a:ext cx="4087660" cy="4087660"/>
          </a:xfrm>
          <a:custGeom>
            <a:avLst/>
            <a:gdLst/>
            <a:ahLst/>
            <a:cxnLst/>
            <a:rect r="r" b="b" t="t" l="l"/>
            <a:pathLst>
              <a:path h="4087660" w="4087660">
                <a:moveTo>
                  <a:pt x="0" y="0"/>
                </a:moveTo>
                <a:lnTo>
                  <a:pt x="4087660" y="0"/>
                </a:lnTo>
                <a:lnTo>
                  <a:pt x="4087660" y="4087660"/>
                </a:lnTo>
                <a:lnTo>
                  <a:pt x="0" y="408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40896" y="308404"/>
            <a:ext cx="11634043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4D4279"/>
                </a:solidFill>
                <a:latin typeface="Playfair Display"/>
              </a:rPr>
              <a:t>¿Qué te llevas de esta sesión?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122454" y="7889876"/>
            <a:ext cx="11497419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4D4279"/>
                </a:solidFill>
                <a:latin typeface="Playfair Display"/>
              </a:rPr>
              <a:t>Muchas gracias por venir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24380" y="7496232"/>
            <a:ext cx="10004563" cy="4221103"/>
          </a:xfrm>
          <a:custGeom>
            <a:avLst/>
            <a:gdLst/>
            <a:ahLst/>
            <a:cxnLst/>
            <a:rect r="r" b="b" t="t" l="l"/>
            <a:pathLst>
              <a:path h="4221103" w="10004563">
                <a:moveTo>
                  <a:pt x="0" y="0"/>
                </a:moveTo>
                <a:lnTo>
                  <a:pt x="10004563" y="0"/>
                </a:lnTo>
                <a:lnTo>
                  <a:pt x="10004563" y="4221103"/>
                </a:lnTo>
                <a:lnTo>
                  <a:pt x="0" y="422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1133" y="-4420485"/>
            <a:ext cx="8021495" cy="8229600"/>
          </a:xfrm>
          <a:custGeom>
            <a:avLst/>
            <a:gdLst/>
            <a:ahLst/>
            <a:cxnLst/>
            <a:rect r="r" b="b" t="t" l="l"/>
            <a:pathLst>
              <a:path h="8229600" w="8021495">
                <a:moveTo>
                  <a:pt x="0" y="0"/>
                </a:moveTo>
                <a:lnTo>
                  <a:pt x="8021495" y="0"/>
                </a:lnTo>
                <a:lnTo>
                  <a:pt x="80214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657523" y="-1994914"/>
            <a:ext cx="7344918" cy="8229600"/>
          </a:xfrm>
          <a:custGeom>
            <a:avLst/>
            <a:gdLst/>
            <a:ahLst/>
            <a:cxnLst/>
            <a:rect r="r" b="b" t="t" l="l"/>
            <a:pathLst>
              <a:path h="8229600" w="7344918">
                <a:moveTo>
                  <a:pt x="0" y="0"/>
                </a:moveTo>
                <a:lnTo>
                  <a:pt x="7344918" y="0"/>
                </a:lnTo>
                <a:lnTo>
                  <a:pt x="73449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923342" y="7496232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4666667" y="-3468891"/>
            <a:ext cx="9333335" cy="8229600"/>
          </a:xfrm>
          <a:custGeom>
            <a:avLst/>
            <a:gdLst/>
            <a:ahLst/>
            <a:cxnLst/>
            <a:rect r="r" b="b" t="t" l="l"/>
            <a:pathLst>
              <a:path h="8229600" w="9333335">
                <a:moveTo>
                  <a:pt x="0" y="0"/>
                </a:moveTo>
                <a:lnTo>
                  <a:pt x="9333334" y="0"/>
                </a:lnTo>
                <a:lnTo>
                  <a:pt x="9333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5588" y="-2299237"/>
            <a:ext cx="5060219" cy="4598474"/>
          </a:xfrm>
          <a:custGeom>
            <a:avLst/>
            <a:gdLst/>
            <a:ahLst/>
            <a:cxnLst/>
            <a:rect r="r" b="b" t="t" l="l"/>
            <a:pathLst>
              <a:path h="4598474" w="5060219">
                <a:moveTo>
                  <a:pt x="0" y="0"/>
                </a:moveTo>
                <a:lnTo>
                  <a:pt x="5060219" y="0"/>
                </a:lnTo>
                <a:lnTo>
                  <a:pt x="5060219" y="4598474"/>
                </a:lnTo>
                <a:lnTo>
                  <a:pt x="0" y="45984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73272" y="-3315018"/>
            <a:ext cx="7509510" cy="8229600"/>
          </a:xfrm>
          <a:custGeom>
            <a:avLst/>
            <a:gdLst/>
            <a:ahLst/>
            <a:cxnLst/>
            <a:rect r="r" b="b" t="t" l="l"/>
            <a:pathLst>
              <a:path h="8229600" w="750951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351176" y="5675109"/>
            <a:ext cx="8766551" cy="8229600"/>
          </a:xfrm>
          <a:custGeom>
            <a:avLst/>
            <a:gdLst/>
            <a:ahLst/>
            <a:cxnLst/>
            <a:rect r="r" b="b" t="t" l="l"/>
            <a:pathLst>
              <a:path h="8229600" w="8766551">
                <a:moveTo>
                  <a:pt x="0" y="0"/>
                </a:moveTo>
                <a:lnTo>
                  <a:pt x="8766552" y="0"/>
                </a:lnTo>
                <a:lnTo>
                  <a:pt x="87665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42166" y="1456484"/>
            <a:ext cx="17603668" cy="1950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40"/>
              </a:lnSpc>
              <a:spcBef>
                <a:spcPct val="0"/>
              </a:spcBef>
            </a:pPr>
            <a:r>
              <a:rPr lang="en-US" sz="8000">
                <a:solidFill>
                  <a:srgbClr val="4D4279"/>
                </a:solidFill>
                <a:latin typeface="Playfair Display"/>
              </a:rPr>
              <a:t>¿A alguien, en este grupo le ha pasado alguna vez que.....?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2166" y="3341943"/>
            <a:ext cx="17603668" cy="5718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8C74E8"/>
                </a:solidFill>
                <a:latin typeface="Playfair Display Bold"/>
              </a:rPr>
              <a:t>NO VIVIMOS SEPARADOS LOS UNOS DE LOS OTROS.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8C74E8"/>
                </a:solidFill>
                <a:latin typeface="Playfair Display Bold"/>
              </a:rPr>
              <a:t>ES MÁS LO QUE NOS UNE QUE LO QUE NOS SEPARA.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4862303" y="4985004"/>
            <a:ext cx="7547103" cy="448056"/>
            <a:chOff x="0" y="0"/>
            <a:chExt cx="10062803" cy="59740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309203" y="0"/>
              <a:ext cx="9753600" cy="597408"/>
            </a:xfrm>
            <a:custGeom>
              <a:avLst/>
              <a:gdLst/>
              <a:ahLst/>
              <a:cxnLst/>
              <a:rect r="r" b="b" t="t" l="l"/>
              <a:pathLst>
                <a:path h="59740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597408"/>
                  </a:lnTo>
                  <a:lnTo>
                    <a:pt x="0" y="597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115824"/>
              <a:ext cx="9753600" cy="365760"/>
            </a:xfrm>
            <a:custGeom>
              <a:avLst/>
              <a:gdLst/>
              <a:ahLst/>
              <a:cxnLst/>
              <a:rect r="r" b="b" t="t" l="l"/>
              <a:pathLst>
                <a:path h="36576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365760"/>
                  </a:lnTo>
                  <a:lnTo>
                    <a:pt x="0" y="36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075654" y="4985004"/>
            <a:ext cx="7547103" cy="448056"/>
            <a:chOff x="0" y="0"/>
            <a:chExt cx="10062803" cy="59740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309203" y="0"/>
              <a:ext cx="9753600" cy="597408"/>
            </a:xfrm>
            <a:custGeom>
              <a:avLst/>
              <a:gdLst/>
              <a:ahLst/>
              <a:cxnLst/>
              <a:rect r="r" b="b" t="t" l="l"/>
              <a:pathLst>
                <a:path h="59740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597408"/>
                  </a:lnTo>
                  <a:lnTo>
                    <a:pt x="0" y="597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115824"/>
              <a:ext cx="9753600" cy="365760"/>
            </a:xfrm>
            <a:custGeom>
              <a:avLst/>
              <a:gdLst/>
              <a:ahLst/>
              <a:cxnLst/>
              <a:rect r="r" b="b" t="t" l="l"/>
              <a:pathLst>
                <a:path h="36576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365760"/>
                  </a:lnTo>
                  <a:lnTo>
                    <a:pt x="0" y="36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471449" y="4919472"/>
            <a:ext cx="7547103" cy="448056"/>
            <a:chOff x="0" y="0"/>
            <a:chExt cx="10062803" cy="59740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309203" y="0"/>
              <a:ext cx="9753600" cy="597408"/>
            </a:xfrm>
            <a:custGeom>
              <a:avLst/>
              <a:gdLst/>
              <a:ahLst/>
              <a:cxnLst/>
              <a:rect r="r" b="b" t="t" l="l"/>
              <a:pathLst>
                <a:path h="59740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597408"/>
                  </a:lnTo>
                  <a:lnTo>
                    <a:pt x="0" y="597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115824"/>
              <a:ext cx="9753600" cy="365760"/>
            </a:xfrm>
            <a:custGeom>
              <a:avLst/>
              <a:gdLst/>
              <a:ahLst/>
              <a:cxnLst/>
              <a:rect r="r" b="b" t="t" l="l"/>
              <a:pathLst>
                <a:path h="36576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365760"/>
                  </a:lnTo>
                  <a:lnTo>
                    <a:pt x="0" y="36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78530" y="1391503"/>
            <a:ext cx="10334346" cy="9701368"/>
          </a:xfrm>
          <a:custGeom>
            <a:avLst/>
            <a:gdLst/>
            <a:ahLst/>
            <a:cxnLst/>
            <a:rect r="r" b="b" t="t" l="l"/>
            <a:pathLst>
              <a:path h="9701368" w="10334346">
                <a:moveTo>
                  <a:pt x="0" y="0"/>
                </a:moveTo>
                <a:lnTo>
                  <a:pt x="10334347" y="0"/>
                </a:lnTo>
                <a:lnTo>
                  <a:pt x="10334347" y="9701368"/>
                </a:lnTo>
                <a:lnTo>
                  <a:pt x="0" y="9701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22640" y="2955206"/>
            <a:ext cx="3144299" cy="1124087"/>
          </a:xfrm>
          <a:custGeom>
            <a:avLst/>
            <a:gdLst/>
            <a:ahLst/>
            <a:cxnLst/>
            <a:rect r="r" b="b" t="t" l="l"/>
            <a:pathLst>
              <a:path h="1124087" w="3144299">
                <a:moveTo>
                  <a:pt x="0" y="0"/>
                </a:moveTo>
                <a:lnTo>
                  <a:pt x="3144300" y="0"/>
                </a:lnTo>
                <a:lnTo>
                  <a:pt x="3144300" y="1124087"/>
                </a:lnTo>
                <a:lnTo>
                  <a:pt x="0" y="1124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39929" y="54828"/>
            <a:ext cx="16327011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4D4279"/>
                </a:solidFill>
                <a:latin typeface="Playfair Display Bold"/>
              </a:rPr>
              <a:t>Conociendo nuestro propio vehículo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738430" y="1027631"/>
            <a:ext cx="4769599" cy="2489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4D4279"/>
                </a:solidFill>
                <a:latin typeface="Playfair Display"/>
              </a:rPr>
              <a:t>En Resumen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2618451" y="6559550"/>
            <a:ext cx="8030993" cy="5571501"/>
          </a:xfrm>
          <a:custGeom>
            <a:avLst/>
            <a:gdLst/>
            <a:ahLst/>
            <a:cxnLst/>
            <a:rect r="r" b="b" t="t" l="l"/>
            <a:pathLst>
              <a:path h="5571501" w="8030993">
                <a:moveTo>
                  <a:pt x="0" y="0"/>
                </a:moveTo>
                <a:lnTo>
                  <a:pt x="8030993" y="0"/>
                </a:lnTo>
                <a:lnTo>
                  <a:pt x="8030993" y="5571501"/>
                </a:lnTo>
                <a:lnTo>
                  <a:pt x="0" y="55715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12542" y="3740150"/>
            <a:ext cx="10710687" cy="4810072"/>
          </a:xfrm>
          <a:custGeom>
            <a:avLst/>
            <a:gdLst/>
            <a:ahLst/>
            <a:cxnLst/>
            <a:rect r="r" b="b" t="t" l="l"/>
            <a:pathLst>
              <a:path h="4810072" w="10710687">
                <a:moveTo>
                  <a:pt x="0" y="0"/>
                </a:moveTo>
                <a:lnTo>
                  <a:pt x="10710688" y="0"/>
                </a:lnTo>
                <a:lnTo>
                  <a:pt x="10710688" y="4810072"/>
                </a:lnTo>
                <a:lnTo>
                  <a:pt x="0" y="4810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44746" y="4900295"/>
            <a:ext cx="3430819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4D4279"/>
                </a:solidFill>
                <a:latin typeface="Playfair Display Bold"/>
              </a:rPr>
              <a:t>digestión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53578" y="3371834"/>
            <a:ext cx="2665786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4D4279"/>
                </a:solidFill>
                <a:latin typeface="Playfair Display Bold"/>
              </a:rPr>
              <a:t>tragar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97046" y="2907581"/>
            <a:ext cx="2718419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4D4279"/>
                </a:solidFill>
                <a:latin typeface="Playfair Display Bold"/>
              </a:rPr>
              <a:t>recordar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00946" y="4368191"/>
            <a:ext cx="2813594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4D4279"/>
                </a:solidFill>
                <a:latin typeface="Playfair Display Bold"/>
              </a:rPr>
              <a:t>respirar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00946" y="3836088"/>
            <a:ext cx="2718419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4D4279"/>
                </a:solidFill>
                <a:latin typeface="Playfair Display Bold"/>
              </a:rPr>
              <a:t>aprender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0" y="1586008"/>
            <a:ext cx="3108064" cy="8420864"/>
          </a:xfrm>
          <a:custGeom>
            <a:avLst/>
            <a:gdLst/>
            <a:ahLst/>
            <a:cxnLst/>
            <a:rect r="r" b="b" t="t" l="l"/>
            <a:pathLst>
              <a:path h="8420864" w="3108064">
                <a:moveTo>
                  <a:pt x="0" y="0"/>
                </a:moveTo>
                <a:lnTo>
                  <a:pt x="3108064" y="0"/>
                </a:lnTo>
                <a:lnTo>
                  <a:pt x="3108064" y="8420864"/>
                </a:lnTo>
                <a:lnTo>
                  <a:pt x="0" y="8420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53903" y="1538383"/>
            <a:ext cx="2094086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4D4279"/>
                </a:solidFill>
                <a:latin typeface="Playfair Display Bold"/>
              </a:rPr>
              <a:t>FELICIDAD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64537" y="4215384"/>
            <a:ext cx="1340740" cy="1340740"/>
          </a:xfrm>
          <a:custGeom>
            <a:avLst/>
            <a:gdLst/>
            <a:ahLst/>
            <a:cxnLst/>
            <a:rect r="r" b="b" t="t" l="l"/>
            <a:pathLst>
              <a:path h="1340740" w="1340740">
                <a:moveTo>
                  <a:pt x="0" y="0"/>
                </a:moveTo>
                <a:lnTo>
                  <a:pt x="1340740" y="0"/>
                </a:lnTo>
                <a:lnTo>
                  <a:pt x="1340740" y="1340740"/>
                </a:lnTo>
                <a:lnTo>
                  <a:pt x="0" y="134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1858" y="2196592"/>
            <a:ext cx="8026142" cy="7013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 Bold"/>
              </a:rPr>
              <a:t>El sistema Nervioso Parasimpático: tiene que ver con atención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Dormir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Meditar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Digerir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Música Clásica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Leer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Pintar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Cultivamos la felicidad y la salud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760724" y="6020182"/>
            <a:ext cx="8766551" cy="8229600"/>
          </a:xfrm>
          <a:custGeom>
            <a:avLst/>
            <a:gdLst/>
            <a:ahLst/>
            <a:cxnLst/>
            <a:rect r="r" b="b" t="t" l="l"/>
            <a:pathLst>
              <a:path h="8229600" w="8766551">
                <a:moveTo>
                  <a:pt x="0" y="0"/>
                </a:moveTo>
                <a:lnTo>
                  <a:pt x="8766552" y="0"/>
                </a:lnTo>
                <a:lnTo>
                  <a:pt x="87665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28236" y="4177938"/>
            <a:ext cx="1828800" cy="928116"/>
          </a:xfrm>
          <a:custGeom>
            <a:avLst/>
            <a:gdLst/>
            <a:ahLst/>
            <a:cxnLst/>
            <a:rect r="r" b="b" t="t" l="l"/>
            <a:pathLst>
              <a:path h="928116" w="1828800">
                <a:moveTo>
                  <a:pt x="0" y="0"/>
                </a:moveTo>
                <a:lnTo>
                  <a:pt x="1828800" y="0"/>
                </a:lnTo>
                <a:lnTo>
                  <a:pt x="1828800" y="928116"/>
                </a:lnTo>
                <a:lnTo>
                  <a:pt x="0" y="928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50620" y="1866136"/>
            <a:ext cx="3108064" cy="8420864"/>
          </a:xfrm>
          <a:custGeom>
            <a:avLst/>
            <a:gdLst/>
            <a:ahLst/>
            <a:cxnLst/>
            <a:rect r="r" b="b" t="t" l="l"/>
            <a:pathLst>
              <a:path h="8420864" w="3108064">
                <a:moveTo>
                  <a:pt x="0" y="0"/>
                </a:moveTo>
                <a:lnTo>
                  <a:pt x="3108064" y="0"/>
                </a:lnTo>
                <a:lnTo>
                  <a:pt x="3108064" y="8420864"/>
                </a:lnTo>
                <a:lnTo>
                  <a:pt x="0" y="8420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695760" y="4679442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549548" y="2099881"/>
            <a:ext cx="10620545" cy="788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 Bold"/>
              </a:rPr>
              <a:t>El sistema Nervioso Simpático</a:t>
            </a:r>
          </a:p>
          <a:p>
            <a:pPr algn="ctr">
              <a:lnSpc>
                <a:spcPts val="5599"/>
              </a:lnSpc>
            </a:pPr>
          </a:p>
          <a:p>
            <a:pPr algn="ctr">
              <a:lnSpc>
                <a:spcPts val="5599"/>
              </a:lnSpc>
            </a:pP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Trabajar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Organizar, planificar, decidir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Bailar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Deporte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Rock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Excitación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Modo de control</a:t>
            </a: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2040516" y="7987763"/>
            <a:ext cx="5060219" cy="4598474"/>
          </a:xfrm>
          <a:custGeom>
            <a:avLst/>
            <a:gdLst/>
            <a:ahLst/>
            <a:cxnLst/>
            <a:rect r="r" b="b" t="t" l="l"/>
            <a:pathLst>
              <a:path h="4598474" w="5060219">
                <a:moveTo>
                  <a:pt x="0" y="0"/>
                </a:moveTo>
                <a:lnTo>
                  <a:pt x="5060219" y="0"/>
                </a:lnTo>
                <a:lnTo>
                  <a:pt x="5060219" y="4598474"/>
                </a:lnTo>
                <a:lnTo>
                  <a:pt x="0" y="45984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44436" y="-20449"/>
            <a:ext cx="17308814" cy="1419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4D4279"/>
                </a:solidFill>
                <a:latin typeface="Playfair Display Bold"/>
              </a:rPr>
              <a:t>Nuestro Sistema Nervioso Central tiene dos sistemas que funcionan de un modo muy similar a los pedales de un vehículo: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81868" y="9191625"/>
            <a:ext cx="6771382" cy="1091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4D4279"/>
                </a:solidFill>
                <a:latin typeface="Playfair Display Bold"/>
              </a:rPr>
              <a:t>Un cerebro atento es un cerebro feliz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4D4279"/>
                </a:solidFill>
                <a:latin typeface="Playfair Display Bold"/>
              </a:rPr>
              <a:t>-Martín Reynoso-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93698" y="-66675"/>
            <a:ext cx="8026142" cy="842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 Bold"/>
              </a:rPr>
              <a:t>El sistema Nervioso Parasimpático:</a:t>
            </a:r>
          </a:p>
          <a:p>
            <a:pPr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 Bold"/>
              </a:rPr>
              <a:t> </a:t>
            </a:r>
            <a:r>
              <a:rPr lang="en-US" sz="3999">
                <a:solidFill>
                  <a:srgbClr val="4D4279"/>
                </a:solidFill>
                <a:latin typeface="Playfair Display"/>
              </a:rPr>
              <a:t> Implica soltar el control y utilizar los cinco sentidos.</a:t>
            </a:r>
          </a:p>
          <a:p>
            <a:pPr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Cuerpo y mente en el mismo sitio .</a:t>
            </a:r>
          </a:p>
          <a:p>
            <a:pPr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Mi experiencia está anclada en el presente </a:t>
            </a:r>
            <a:r>
              <a:rPr lang="en-US" sz="3999">
                <a:solidFill>
                  <a:srgbClr val="4D4279"/>
                </a:solidFill>
                <a:latin typeface="Playfair Display Bold"/>
              </a:rPr>
              <a:t>y la *acepto </a:t>
            </a:r>
            <a:r>
              <a:rPr lang="en-US" sz="3999">
                <a:solidFill>
                  <a:srgbClr val="4D4279"/>
                </a:solidFill>
                <a:latin typeface="Playfair Display"/>
              </a:rPr>
              <a:t>tal cual es = Mindfulness.</a:t>
            </a:r>
          </a:p>
          <a:p>
            <a:pPr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La felicidad se cultiva y está dentro de nosotros.</a:t>
            </a:r>
          </a:p>
          <a:p>
            <a:pPr marL="863599" indent="-431800" lvl="1">
              <a:lnSpc>
                <a:spcPts val="5599"/>
              </a:lnSpc>
              <a:buFont typeface="Arial"/>
              <a:buChar char="•"/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409928" y="2269447"/>
            <a:ext cx="4789362" cy="4496014"/>
          </a:xfrm>
          <a:custGeom>
            <a:avLst/>
            <a:gdLst/>
            <a:ahLst/>
            <a:cxnLst/>
            <a:rect r="r" b="b" t="t" l="l"/>
            <a:pathLst>
              <a:path h="4496014" w="4789362">
                <a:moveTo>
                  <a:pt x="0" y="0"/>
                </a:moveTo>
                <a:lnTo>
                  <a:pt x="4789362" y="0"/>
                </a:lnTo>
                <a:lnTo>
                  <a:pt x="4789362" y="4496014"/>
                </a:lnTo>
                <a:lnTo>
                  <a:pt x="0" y="449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61903" y="0"/>
            <a:ext cx="1698005" cy="4600505"/>
          </a:xfrm>
          <a:custGeom>
            <a:avLst/>
            <a:gdLst/>
            <a:ahLst/>
            <a:cxnLst/>
            <a:rect r="r" b="b" t="t" l="l"/>
            <a:pathLst>
              <a:path h="4600505" w="1698005">
                <a:moveTo>
                  <a:pt x="0" y="0"/>
                </a:moveTo>
                <a:lnTo>
                  <a:pt x="1698005" y="0"/>
                </a:lnTo>
                <a:lnTo>
                  <a:pt x="1698005" y="4600505"/>
                </a:lnTo>
                <a:lnTo>
                  <a:pt x="0" y="46005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695760" y="4679442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040516" y="7987763"/>
            <a:ext cx="5060219" cy="4598474"/>
          </a:xfrm>
          <a:custGeom>
            <a:avLst/>
            <a:gdLst/>
            <a:ahLst/>
            <a:cxnLst/>
            <a:rect r="r" b="b" t="t" l="l"/>
            <a:pathLst>
              <a:path h="4598474" w="5060219">
                <a:moveTo>
                  <a:pt x="0" y="0"/>
                </a:moveTo>
                <a:lnTo>
                  <a:pt x="5060219" y="0"/>
                </a:lnTo>
                <a:lnTo>
                  <a:pt x="5060219" y="4598474"/>
                </a:lnTo>
                <a:lnTo>
                  <a:pt x="0" y="4598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44961" y="1492758"/>
            <a:ext cx="1231526" cy="1644776"/>
          </a:xfrm>
          <a:custGeom>
            <a:avLst/>
            <a:gdLst/>
            <a:ahLst/>
            <a:cxnLst/>
            <a:rect r="r" b="b" t="t" l="l"/>
            <a:pathLst>
              <a:path h="1644776" w="1231526">
                <a:moveTo>
                  <a:pt x="0" y="0"/>
                </a:moveTo>
                <a:lnTo>
                  <a:pt x="1231527" y="0"/>
                </a:lnTo>
                <a:lnTo>
                  <a:pt x="1231527" y="1644776"/>
                </a:lnTo>
                <a:lnTo>
                  <a:pt x="0" y="16447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59862" y="6832566"/>
            <a:ext cx="2528138" cy="3102009"/>
          </a:xfrm>
          <a:custGeom>
            <a:avLst/>
            <a:gdLst/>
            <a:ahLst/>
            <a:cxnLst/>
            <a:rect r="r" b="b" t="t" l="l"/>
            <a:pathLst>
              <a:path h="3102009" w="2528138">
                <a:moveTo>
                  <a:pt x="0" y="0"/>
                </a:moveTo>
                <a:lnTo>
                  <a:pt x="2528138" y="0"/>
                </a:lnTo>
                <a:lnTo>
                  <a:pt x="2528138" y="3102009"/>
                </a:lnTo>
                <a:lnTo>
                  <a:pt x="0" y="31020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6215" y="-66675"/>
            <a:ext cx="10620545" cy="1000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 Bold"/>
              </a:rPr>
              <a:t>El sistema Nervioso Simpático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 Bold"/>
              </a:rPr>
              <a:t>Nos genera bullicio mental</a:t>
            </a:r>
          </a:p>
          <a:p>
            <a:pPr algn="ctr">
              <a:lnSpc>
                <a:spcPts val="5599"/>
              </a:lnSpc>
            </a:pPr>
          </a:p>
          <a:p>
            <a:pPr algn="ctr">
              <a:lnSpc>
                <a:spcPts val="5599"/>
              </a:lnSpc>
            </a:pPr>
          </a:p>
          <a:p>
            <a:pPr>
              <a:lnSpc>
                <a:spcPts val="5599"/>
              </a:lnSpc>
            </a:pPr>
          </a:p>
          <a:p>
            <a:pPr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Intentamos resolver todo lo que nos ocurre a través del raciocinio (pensar).</a:t>
            </a:r>
          </a:p>
          <a:p>
            <a:pPr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"/>
              </a:rPr>
              <a:t>En psicología este SNS equivale al modo hacer de la mente humana y sostiene que la felicidad está fuera de nosotros. </a:t>
            </a:r>
          </a:p>
          <a:p>
            <a:pPr>
              <a:lnSpc>
                <a:spcPts val="5599"/>
              </a:lnSpc>
            </a:pP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4D4279"/>
                </a:solidFill>
                <a:latin typeface="Playfair Display Bold"/>
              </a:rPr>
              <a:t>Occidente                Oriente             </a:t>
            </a:r>
          </a:p>
          <a:p>
            <a:pPr algn="ctr">
              <a:lnSpc>
                <a:spcPts val="5599"/>
              </a:lnSpc>
            </a:pP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AutoShape 10" id="10"/>
          <p:cNvSpPr/>
          <p:nvPr/>
        </p:nvSpPr>
        <p:spPr>
          <a:xfrm>
            <a:off x="2651760" y="8775192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triangle" len="med" w="lg"/>
            <a:tailEnd type="triangle" len="med" w="lg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3309466" y="7297435"/>
            <a:ext cx="1670990" cy="1380655"/>
          </a:xfrm>
          <a:custGeom>
            <a:avLst/>
            <a:gdLst/>
            <a:ahLst/>
            <a:cxnLst/>
            <a:rect r="r" b="b" t="t" l="l"/>
            <a:pathLst>
              <a:path h="1380655" w="1670990">
                <a:moveTo>
                  <a:pt x="0" y="0"/>
                </a:moveTo>
                <a:lnTo>
                  <a:pt x="1670990" y="0"/>
                </a:lnTo>
                <a:lnTo>
                  <a:pt x="1670990" y="1380656"/>
                </a:lnTo>
                <a:lnTo>
                  <a:pt x="0" y="13806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0127" y="8270557"/>
            <a:ext cx="18239714" cy="1899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4D4279"/>
                </a:solidFill>
                <a:latin typeface="Courier Prime Bold"/>
              </a:rPr>
              <a:t>+Aceptar no significa que nos gusta lo que ocurre sino que aceptamos que la experiencia es así y que no podemos cambiarla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04316" y="3801899"/>
            <a:ext cx="5585293" cy="6485101"/>
          </a:xfrm>
          <a:custGeom>
            <a:avLst/>
            <a:gdLst/>
            <a:ahLst/>
            <a:cxnLst/>
            <a:rect r="r" b="b" t="t" l="l"/>
            <a:pathLst>
              <a:path h="6485101" w="5585293">
                <a:moveTo>
                  <a:pt x="0" y="0"/>
                </a:moveTo>
                <a:lnTo>
                  <a:pt x="5585293" y="0"/>
                </a:lnTo>
                <a:lnTo>
                  <a:pt x="5585293" y="6485101"/>
                </a:lnTo>
                <a:lnTo>
                  <a:pt x="0" y="6485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666760">
            <a:off x="-4018879" y="4199341"/>
            <a:ext cx="8020878" cy="3384151"/>
          </a:xfrm>
          <a:custGeom>
            <a:avLst/>
            <a:gdLst/>
            <a:ahLst/>
            <a:cxnLst/>
            <a:rect r="r" b="b" t="t" l="l"/>
            <a:pathLst>
              <a:path h="3384151" w="8020878">
                <a:moveTo>
                  <a:pt x="0" y="0"/>
                </a:moveTo>
                <a:lnTo>
                  <a:pt x="8020878" y="0"/>
                </a:lnTo>
                <a:lnTo>
                  <a:pt x="8020878" y="3384152"/>
                </a:lnTo>
                <a:lnTo>
                  <a:pt x="0" y="3384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9601" y="3535808"/>
            <a:ext cx="2491803" cy="6751192"/>
          </a:xfrm>
          <a:custGeom>
            <a:avLst/>
            <a:gdLst/>
            <a:ahLst/>
            <a:cxnLst/>
            <a:rect r="r" b="b" t="t" l="l"/>
            <a:pathLst>
              <a:path h="6751192" w="2491803">
                <a:moveTo>
                  <a:pt x="0" y="0"/>
                </a:moveTo>
                <a:lnTo>
                  <a:pt x="2491803" y="0"/>
                </a:lnTo>
                <a:lnTo>
                  <a:pt x="2491803" y="6751192"/>
                </a:lnTo>
                <a:lnTo>
                  <a:pt x="0" y="6751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99387" y="2962934"/>
            <a:ext cx="858625" cy="1341602"/>
          </a:xfrm>
          <a:custGeom>
            <a:avLst/>
            <a:gdLst/>
            <a:ahLst/>
            <a:cxnLst/>
            <a:rect r="r" b="b" t="t" l="l"/>
            <a:pathLst>
              <a:path h="1341602" w="858625">
                <a:moveTo>
                  <a:pt x="0" y="0"/>
                </a:moveTo>
                <a:lnTo>
                  <a:pt x="858626" y="0"/>
                </a:lnTo>
                <a:lnTo>
                  <a:pt x="858626" y="1341602"/>
                </a:lnTo>
                <a:lnTo>
                  <a:pt x="0" y="13416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98332" y="2659223"/>
            <a:ext cx="1820208" cy="1645313"/>
          </a:xfrm>
          <a:custGeom>
            <a:avLst/>
            <a:gdLst/>
            <a:ahLst/>
            <a:cxnLst/>
            <a:rect r="r" b="b" t="t" l="l"/>
            <a:pathLst>
              <a:path h="1645313" w="1820208">
                <a:moveTo>
                  <a:pt x="0" y="0"/>
                </a:moveTo>
                <a:lnTo>
                  <a:pt x="1820209" y="0"/>
                </a:lnTo>
                <a:lnTo>
                  <a:pt x="1820209" y="1645313"/>
                </a:lnTo>
                <a:lnTo>
                  <a:pt x="0" y="164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918541" y="8579246"/>
            <a:ext cx="2795141" cy="679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21"/>
              </a:lnSpc>
            </a:pPr>
            <a:r>
              <a:rPr lang="en-US" sz="4015">
                <a:solidFill>
                  <a:srgbClr val="8C74E8"/>
                </a:solidFill>
                <a:latin typeface="Playfair Display Bold"/>
              </a:rPr>
              <a:t>Modo hacer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16808" y="6835204"/>
            <a:ext cx="2540007" cy="712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8C74E8"/>
                </a:solidFill>
                <a:latin typeface="Playfair Display Bold"/>
              </a:rPr>
              <a:t>Modo ser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9387" y="29357"/>
            <a:ext cx="16453548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D4279"/>
                </a:solidFill>
                <a:latin typeface="Playfair Display Bold"/>
              </a:rPr>
              <a:t>¿Qué funciones se optimizan y cuáles se debilitan en función de tu equilibrio de tu Sistema Nervioso Simpático?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199829" y="7309869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471620" y="2638813"/>
            <a:ext cx="3728209" cy="638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Atención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Memoria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Rendimiento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Toma de Decisiones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Comprensión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Claridad De pensamiento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Humor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Líbido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Fuerza de Voluntad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647504" y="2602073"/>
            <a:ext cx="3728209" cy="5848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Tolerancia a la frustración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Paciencia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capacidad Orgámica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Apetito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Digestiones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Sistema Inmunológico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Salud Cardiaca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</a:rPr>
              <a:t>Salud en general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850635" y="1627677"/>
            <a:ext cx="8021495" cy="8229600"/>
          </a:xfrm>
          <a:custGeom>
            <a:avLst/>
            <a:gdLst/>
            <a:ahLst/>
            <a:cxnLst/>
            <a:rect r="r" b="b" t="t" l="l"/>
            <a:pathLst>
              <a:path h="8229600" w="8021495">
                <a:moveTo>
                  <a:pt x="0" y="0"/>
                </a:moveTo>
                <a:lnTo>
                  <a:pt x="8021495" y="0"/>
                </a:lnTo>
                <a:lnTo>
                  <a:pt x="80214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985" y="5195061"/>
            <a:ext cx="2727644" cy="2090057"/>
          </a:xfrm>
          <a:custGeom>
            <a:avLst/>
            <a:gdLst/>
            <a:ahLst/>
            <a:cxnLst/>
            <a:rect r="r" b="b" t="t" l="l"/>
            <a:pathLst>
              <a:path h="2090057" w="2727644">
                <a:moveTo>
                  <a:pt x="0" y="0"/>
                </a:moveTo>
                <a:lnTo>
                  <a:pt x="2727644" y="0"/>
                </a:lnTo>
                <a:lnTo>
                  <a:pt x="2727644" y="2090057"/>
                </a:lnTo>
                <a:lnTo>
                  <a:pt x="0" y="20900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80435" y="3170318"/>
            <a:ext cx="3621024" cy="4114800"/>
          </a:xfrm>
          <a:custGeom>
            <a:avLst/>
            <a:gdLst/>
            <a:ahLst/>
            <a:cxnLst/>
            <a:rect r="r" b="b" t="t" l="l"/>
            <a:pathLst>
              <a:path h="4114800" w="3621024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776" y="-133350"/>
            <a:ext cx="18169224" cy="2360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4D4279"/>
                </a:solidFill>
                <a:latin typeface="Playfair Display Bold"/>
              </a:rPr>
              <a:t>Espacio Mindful para activar nuestro modo ser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556123" y="2125290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>
            <a:videoFile r:link="rId9"/>
          </p:nvPr>
        </p:nvPicPr>
        <p:blipFill>
          <a:blip r:embed="rId8"/>
          <a:stretch>
            <a:fillRect/>
          </a:stretch>
        </p:blipFill>
        <p:spPr>
          <a:xfrm rot="0">
            <a:off x="6466136" y="2738117"/>
            <a:ext cx="5355729" cy="4016798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12098523" y="2292132"/>
            <a:ext cx="5683837" cy="4908768"/>
          </a:xfrm>
          <a:custGeom>
            <a:avLst/>
            <a:gdLst/>
            <a:ahLst/>
            <a:cxnLst/>
            <a:rect r="r" b="b" t="t" l="l"/>
            <a:pathLst>
              <a:path h="4908768" w="5683837">
                <a:moveTo>
                  <a:pt x="0" y="0"/>
                </a:moveTo>
                <a:lnTo>
                  <a:pt x="5683837" y="0"/>
                </a:lnTo>
                <a:lnTo>
                  <a:pt x="5683837" y="4908768"/>
                </a:lnTo>
                <a:lnTo>
                  <a:pt x="0" y="490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86008" y="7086600"/>
            <a:ext cx="562436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4D4279"/>
                </a:solidFill>
                <a:latin typeface="Playfair Display Bold"/>
              </a:rPr>
              <a:t>Micro práctica 1</a:t>
            </a:r>
          </a:p>
        </p:txBody>
      </p:sp>
      <p:sp>
        <p:nvSpPr>
          <p:cNvPr name="TextBox 10" id="10"/>
          <p:cNvSpPr txBox="true"/>
          <p:nvPr/>
        </p:nvSpPr>
        <p:spPr>
          <a:xfrm rot="-3649761">
            <a:off x="10322031" y="3962705"/>
            <a:ext cx="5606653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4D4279"/>
                </a:solidFill>
                <a:latin typeface="Playfair Display Bold"/>
              </a:rPr>
              <a:t>Sensaciones</a:t>
            </a:r>
          </a:p>
        </p:txBody>
      </p:sp>
      <p:sp>
        <p:nvSpPr>
          <p:cNvPr name="TextBox 11" id="11"/>
          <p:cNvSpPr txBox="true"/>
          <p:nvPr/>
        </p:nvSpPr>
        <p:spPr>
          <a:xfrm rot="3590925">
            <a:off x="14486295" y="4120302"/>
            <a:ext cx="4493585" cy="92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4D4279"/>
                </a:solidFill>
                <a:latin typeface="Playfair Display Bold"/>
              </a:rPr>
              <a:t>Pensamientos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12522" y="5189618"/>
            <a:ext cx="3855839" cy="209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4D4279"/>
                </a:solidFill>
                <a:latin typeface="Playfair Display Bold"/>
              </a:rPr>
              <a:t>Emociones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357880" y="2395357"/>
            <a:ext cx="7015845" cy="931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40"/>
              </a:lnSpc>
            </a:pPr>
          </a:p>
          <a:p>
            <a:pPr algn="just" marL="842016" indent="-421008" lvl="1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4D4279"/>
                </a:solidFill>
                <a:latin typeface="Playfair Display"/>
              </a:rPr>
              <a:t> Yo observo</a:t>
            </a:r>
            <a:r>
              <a:rPr lang="en-US" sz="3900">
                <a:solidFill>
                  <a:srgbClr val="4D4279"/>
                </a:solidFill>
                <a:latin typeface="Playfair Display"/>
              </a:rPr>
              <a:t> el presente.</a:t>
            </a:r>
          </a:p>
          <a:p>
            <a:pPr algn="just" marL="842016" indent="-421008" lvl="1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4D4279"/>
                </a:solidFill>
                <a:latin typeface="Playfair Display Bold"/>
              </a:rPr>
              <a:t>Con mente de principiante</a:t>
            </a:r>
          </a:p>
          <a:p>
            <a:pPr algn="just" marL="842016" indent="-421008" lvl="1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4D4279"/>
                </a:solidFill>
                <a:latin typeface="Playfair Display Bold"/>
              </a:rPr>
              <a:t>Con aceptación</a:t>
            </a:r>
          </a:p>
          <a:p>
            <a:pPr algn="just" marL="842016" indent="-421008" lvl="1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4D4279"/>
                </a:solidFill>
                <a:latin typeface="Playfair Display Bold"/>
              </a:rPr>
              <a:t>Sin juzgar, ni opinar.</a:t>
            </a:r>
          </a:p>
          <a:p>
            <a:pPr algn="just" marL="842016" indent="-421008" lvl="1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4D4279"/>
                </a:solidFill>
                <a:latin typeface="Playfair Display Bold"/>
              </a:rPr>
              <a:t>Con Paciencia, </a:t>
            </a:r>
          </a:p>
          <a:p>
            <a:pPr algn="just" marL="842016" indent="-421008" lvl="1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4D4279"/>
                </a:solidFill>
                <a:latin typeface="Playfair Display Bold"/>
              </a:rPr>
              <a:t>Con Confianza</a:t>
            </a:r>
          </a:p>
          <a:p>
            <a:pPr algn="just" marL="842016" indent="-421008" lvl="1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4D4279"/>
                </a:solidFill>
                <a:latin typeface="Playfair Display Bold"/>
              </a:rPr>
              <a:t>Sin forzar</a:t>
            </a:r>
          </a:p>
          <a:p>
            <a:pPr algn="just" marL="842016" indent="-421008" lvl="1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4D4279"/>
                </a:solidFill>
                <a:latin typeface="Playfair Display Bold"/>
              </a:rPr>
              <a:t>Con Apertura</a:t>
            </a:r>
          </a:p>
          <a:p>
            <a:pPr algn="just" marL="842016" indent="-421008" lvl="1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4D4279"/>
                </a:solidFill>
                <a:latin typeface="Playfair Display Bold"/>
              </a:rPr>
              <a:t>Con amabilidad</a:t>
            </a:r>
          </a:p>
          <a:p>
            <a:pPr algn="just">
              <a:lnSpc>
                <a:spcPts val="5460"/>
              </a:lnSpc>
            </a:pPr>
            <a:r>
              <a:rPr lang="en-US" sz="3900">
                <a:solidFill>
                  <a:srgbClr val="4D4279"/>
                </a:solidFill>
                <a:latin typeface="Playfair Display Bold"/>
              </a:rPr>
              <a:t>*Tabla de García Campayo</a:t>
            </a:r>
          </a:p>
          <a:p>
            <a:pPr algn="r">
              <a:lnSpc>
                <a:spcPts val="6440"/>
              </a:lnSpc>
            </a:pPr>
          </a:p>
          <a:p>
            <a:pPr algn="r">
              <a:lnSpc>
                <a:spcPts val="6860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092146" y="2890885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08495" y="2603912"/>
            <a:ext cx="1099003" cy="1693059"/>
          </a:xfrm>
          <a:custGeom>
            <a:avLst/>
            <a:gdLst/>
            <a:ahLst/>
            <a:cxnLst/>
            <a:rect r="r" b="b" t="t" l="l"/>
            <a:pathLst>
              <a:path h="1693059" w="1099003">
                <a:moveTo>
                  <a:pt x="0" y="0"/>
                </a:moveTo>
                <a:lnTo>
                  <a:pt x="1099003" y="0"/>
                </a:lnTo>
                <a:lnTo>
                  <a:pt x="1099003" y="1693059"/>
                </a:lnTo>
                <a:lnTo>
                  <a:pt x="0" y="1693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0525" y="5076825"/>
            <a:ext cx="11241630" cy="5951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5379" indent="-377689" lvl="1">
              <a:lnSpc>
                <a:spcPts val="4898"/>
              </a:lnSpc>
              <a:buFont typeface="Arial"/>
              <a:buChar char="•"/>
            </a:pPr>
            <a:r>
              <a:rPr lang="en-US" sz="3498">
                <a:solidFill>
                  <a:srgbClr val="4D4279"/>
                </a:solidFill>
                <a:latin typeface="Playfair Display"/>
              </a:rPr>
              <a:t>Consiste en poner atención en aquello que ocurre en el momento presente .</a:t>
            </a:r>
          </a:p>
          <a:p>
            <a:pPr algn="just" marL="755379" indent="-377689" lvl="1">
              <a:lnSpc>
                <a:spcPts val="4898"/>
              </a:lnSpc>
              <a:buFont typeface="Arial"/>
              <a:buChar char="•"/>
            </a:pPr>
            <a:r>
              <a:rPr lang="en-US" sz="3498">
                <a:solidFill>
                  <a:srgbClr val="4D4279"/>
                </a:solidFill>
                <a:latin typeface="Playfair Display"/>
              </a:rPr>
              <a:t>Es una técnica psicológica que se asocia al bienestar físico y psicológico de los individuos.</a:t>
            </a:r>
          </a:p>
          <a:p>
            <a:pPr algn="just" marL="755379" indent="-377689" lvl="1">
              <a:lnSpc>
                <a:spcPts val="4898"/>
              </a:lnSpc>
              <a:buFont typeface="Arial"/>
              <a:buChar char="•"/>
            </a:pPr>
            <a:r>
              <a:rPr lang="en-US" sz="3498">
                <a:solidFill>
                  <a:srgbClr val="4D4279"/>
                </a:solidFill>
                <a:latin typeface="Playfair Display"/>
              </a:rPr>
              <a:t>Con esta técnica aprendemos a relacionarnos de una forma diferente con nuestros pensamientos y emociones.</a:t>
            </a:r>
          </a:p>
          <a:p>
            <a:pPr algn="just">
              <a:lnSpc>
                <a:spcPts val="5442"/>
              </a:lnSpc>
            </a:pPr>
          </a:p>
          <a:p>
            <a:pPr algn="just">
              <a:lnSpc>
                <a:spcPts val="765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0" y="287655"/>
            <a:ext cx="17814996" cy="1837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4D4279"/>
                </a:solidFill>
                <a:latin typeface="Playfair Display"/>
              </a:rPr>
              <a:t>Si prestando atención somos más felices y ganamos mayor bienestar, ¡Practiquemos entonces Mindfulness!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9978916">
            <a:off x="1213372" y="2603912"/>
            <a:ext cx="1099003" cy="1693059"/>
          </a:xfrm>
          <a:custGeom>
            <a:avLst/>
            <a:gdLst/>
            <a:ahLst/>
            <a:cxnLst/>
            <a:rect r="r" b="b" t="t" l="l"/>
            <a:pathLst>
              <a:path h="1693059" w="1099003">
                <a:moveTo>
                  <a:pt x="0" y="0"/>
                </a:moveTo>
                <a:lnTo>
                  <a:pt x="1099003" y="0"/>
                </a:lnTo>
                <a:lnTo>
                  <a:pt x="1099003" y="1693059"/>
                </a:lnTo>
                <a:lnTo>
                  <a:pt x="0" y="1693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75598" y="3103731"/>
            <a:ext cx="5349776" cy="713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9"/>
              </a:lnSpc>
            </a:pPr>
            <a:r>
              <a:rPr lang="en-US" sz="4149">
                <a:solidFill>
                  <a:srgbClr val="4D4279"/>
                </a:solidFill>
                <a:latin typeface="Playfair Display"/>
              </a:rPr>
              <a:t>¿Qué, para qué, cómo?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9073" y="-117596"/>
            <a:ext cx="16630227" cy="42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02"/>
              </a:lnSpc>
            </a:pPr>
            <a:r>
              <a:rPr lang="en-US" sz="12215">
                <a:solidFill>
                  <a:srgbClr val="4D4279"/>
                </a:solidFill>
                <a:latin typeface="Playfair Display"/>
              </a:rPr>
              <a:t>Micro práctica 2</a:t>
            </a:r>
          </a:p>
          <a:p>
            <a:pPr algn="ctr">
              <a:lnSpc>
                <a:spcPts val="17102"/>
              </a:lnSpc>
            </a:pPr>
            <a:r>
              <a:rPr lang="en-US" sz="12215">
                <a:solidFill>
                  <a:srgbClr val="4D4279"/>
                </a:solidFill>
                <a:latin typeface="Playfair Display"/>
              </a:rPr>
              <a:t>Sentir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632941" y="743902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75105">
            <a:off x="5737020" y="7599104"/>
            <a:ext cx="2958844" cy="1542297"/>
          </a:xfrm>
          <a:custGeom>
            <a:avLst/>
            <a:gdLst/>
            <a:ahLst/>
            <a:cxnLst/>
            <a:rect r="r" b="b" t="t" l="l"/>
            <a:pathLst>
              <a:path h="1542297" w="2958844">
                <a:moveTo>
                  <a:pt x="0" y="0"/>
                </a:moveTo>
                <a:lnTo>
                  <a:pt x="2958844" y="0"/>
                </a:lnTo>
                <a:lnTo>
                  <a:pt x="2958844" y="1542297"/>
                </a:lnTo>
                <a:lnTo>
                  <a:pt x="0" y="15422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75105">
            <a:off x="7753223" y="7497300"/>
            <a:ext cx="2958844" cy="1542297"/>
          </a:xfrm>
          <a:custGeom>
            <a:avLst/>
            <a:gdLst/>
            <a:ahLst/>
            <a:cxnLst/>
            <a:rect r="r" b="b" t="t" l="l"/>
            <a:pathLst>
              <a:path h="1542297" w="2958844">
                <a:moveTo>
                  <a:pt x="0" y="0"/>
                </a:moveTo>
                <a:lnTo>
                  <a:pt x="2958844" y="0"/>
                </a:lnTo>
                <a:lnTo>
                  <a:pt x="2958844" y="1542297"/>
                </a:lnTo>
                <a:lnTo>
                  <a:pt x="0" y="15422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75105">
            <a:off x="9769364" y="7497300"/>
            <a:ext cx="2958844" cy="1542297"/>
          </a:xfrm>
          <a:custGeom>
            <a:avLst/>
            <a:gdLst/>
            <a:ahLst/>
            <a:cxnLst/>
            <a:rect r="r" b="b" t="t" l="l"/>
            <a:pathLst>
              <a:path h="1542297" w="2958844">
                <a:moveTo>
                  <a:pt x="0" y="0"/>
                </a:moveTo>
                <a:lnTo>
                  <a:pt x="2958844" y="0"/>
                </a:lnTo>
                <a:lnTo>
                  <a:pt x="2958844" y="1542297"/>
                </a:lnTo>
                <a:lnTo>
                  <a:pt x="0" y="15422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73847" y="3822989"/>
            <a:ext cx="4140679" cy="4114800"/>
          </a:xfrm>
          <a:custGeom>
            <a:avLst/>
            <a:gdLst/>
            <a:ahLst/>
            <a:cxnLst/>
            <a:rect r="r" b="b" t="t" l="l"/>
            <a:pathLst>
              <a:path h="4114800" w="4140679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383755" y="4858702"/>
            <a:ext cx="7848981" cy="8229600"/>
          </a:xfrm>
          <a:custGeom>
            <a:avLst/>
            <a:gdLst/>
            <a:ahLst/>
            <a:cxnLst/>
            <a:rect r="r" b="b" t="t" l="l"/>
            <a:pathLst>
              <a:path h="8229600" w="7848981">
                <a:moveTo>
                  <a:pt x="0" y="0"/>
                </a:moveTo>
                <a:lnTo>
                  <a:pt x="7848981" y="0"/>
                </a:lnTo>
                <a:lnTo>
                  <a:pt x="78489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4153649"/>
            <a:ext cx="4442429" cy="4114800"/>
          </a:xfrm>
          <a:custGeom>
            <a:avLst/>
            <a:gdLst/>
            <a:ahLst/>
            <a:cxnLst/>
            <a:rect r="r" b="b" t="t" l="l"/>
            <a:pathLst>
              <a:path h="4114800" w="4442429">
                <a:moveTo>
                  <a:pt x="0" y="0"/>
                </a:moveTo>
                <a:lnTo>
                  <a:pt x="4442429" y="0"/>
                </a:lnTo>
                <a:lnTo>
                  <a:pt x="4442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413159" y="8294052"/>
            <a:ext cx="1606567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4D4279"/>
                </a:solidFill>
                <a:latin typeface="Sulu Script"/>
              </a:rPr>
              <a:t>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29331" y="8294052"/>
            <a:ext cx="1606567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4D4279"/>
                </a:solidFill>
                <a:latin typeface="Sulu Script"/>
              </a:rPr>
              <a:t>P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45503" y="8192249"/>
            <a:ext cx="1606567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4D4279"/>
                </a:solidFill>
                <a:latin typeface="Sulu Script"/>
              </a:rPr>
              <a:t>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DAFX7cSKaJU</dc:identifier>
  <dcterms:modified xsi:type="dcterms:W3CDTF">2011-08-01T06:04:30Z</dcterms:modified>
  <cp:revision>1</cp:revision>
  <dc:title>Taller Manejo del Estrés</dc:title>
</cp:coreProperties>
</file>